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Inter"/>
      <p:regular r:id="rId13"/>
      <p:bold r:id="rId14"/>
      <p:italic r:id="rId15"/>
      <p:boldItalic r:id="rId16"/>
    </p:embeddedFont>
    <p:embeddedFont>
      <p:font typeface="Petron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etrona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Inter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italic.fntdata"/><Relationship Id="rId14" Type="http://schemas.openxmlformats.org/officeDocument/2006/relationships/font" Target="fonts/Inter-bold.fntdata"/><Relationship Id="rId17" Type="http://schemas.openxmlformats.org/officeDocument/2006/relationships/font" Target="fonts/Petrona-regular.fntdata"/><Relationship Id="rId16" Type="http://schemas.openxmlformats.org/officeDocument/2006/relationships/font" Target="fonts/Inter-boldItalic.fntdata"/><Relationship Id="rId5" Type="http://schemas.openxmlformats.org/officeDocument/2006/relationships/slide" Target="slides/slide1.xml"/><Relationship Id="rId19" Type="http://schemas.openxmlformats.org/officeDocument/2006/relationships/font" Target="fonts/Petrona-italic.fntdata"/><Relationship Id="rId6" Type="http://schemas.openxmlformats.org/officeDocument/2006/relationships/slide" Target="slides/slide2.xml"/><Relationship Id="rId18" Type="http://schemas.openxmlformats.org/officeDocument/2006/relationships/font" Target="fonts/Petron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" name="Google Shape;1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" name="Google Shape;2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" name="Google Shape;2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" name="Google Shape;2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17.png"/><Relationship Id="rId7" Type="http://schemas.openxmlformats.org/officeDocument/2006/relationships/image" Target="../media/image25.png"/><Relationship Id="rId8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1"/>
          <p:cNvSpPr/>
          <p:nvPr/>
        </p:nvSpPr>
        <p:spPr>
          <a:xfrm>
            <a:off x="6280190" y="2764750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Agente Fiscal AI</a:t>
            </a:r>
            <a:endParaRPr b="0" i="0" sz="4650" u="none" cap="none" strike="noStrike"/>
          </a:p>
        </p:txBody>
      </p:sp>
      <p:sp>
        <p:nvSpPr>
          <p:cNvPr id="42" name="Google Shape;42;p11"/>
          <p:cNvSpPr/>
          <p:nvPr/>
        </p:nvSpPr>
        <p:spPr>
          <a:xfrm>
            <a:off x="6280190" y="3849172"/>
            <a:ext cx="7556421" cy="907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Decifrando o Caos Fiscal: Inteligência Artificial Multimodal para Seus Documentos.</a:t>
            </a:r>
            <a:endParaRPr b="0" i="0" sz="2200" u="none" cap="none" strike="noStrike"/>
          </a:p>
        </p:txBody>
      </p:sp>
      <p:sp>
        <p:nvSpPr>
          <p:cNvPr id="43" name="Google Shape;43;p11"/>
          <p:cNvSpPr/>
          <p:nvPr/>
        </p:nvSpPr>
        <p:spPr>
          <a:xfrm>
            <a:off x="6280190" y="5011341"/>
            <a:ext cx="7556421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GRUPO CRM-IA</a:t>
            </a:r>
            <a:endParaRPr b="0" i="0" sz="2200" u="none" cap="none" strike="noStrike"/>
          </a:p>
        </p:txBody>
      </p:sp>
      <p:sp>
        <p:nvSpPr>
          <p:cNvPr id="44" name="Google Shape;44;p11"/>
          <p:cNvSpPr/>
          <p:nvPr/>
        </p:nvSpPr>
        <p:spPr>
          <a:xfrm>
            <a:off x="6406025" y="6967200"/>
            <a:ext cx="8380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Inter"/>
              <a:buNone/>
            </a:pPr>
            <a:r>
              <a:rPr lang="en-US" sz="22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CURSO:</a:t>
            </a:r>
            <a:br>
              <a:rPr lang="en-US" sz="22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22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Agentes Autônomos com Redes Generativas do I2A2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" name="Google Shape;5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2"/>
          <p:cNvSpPr/>
          <p:nvPr/>
        </p:nvSpPr>
        <p:spPr>
          <a:xfrm>
            <a:off x="793790" y="1661755"/>
            <a:ext cx="7556421" cy="1488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O Pesadelo da Gestão Fiscal Manual</a:t>
            </a:r>
            <a:endParaRPr b="0" i="0" sz="4650" u="none" cap="none" strike="noStrike"/>
          </a:p>
        </p:txBody>
      </p:sp>
      <p:sp>
        <p:nvSpPr>
          <p:cNvPr id="52" name="Google Shape;52;p12"/>
          <p:cNvSpPr/>
          <p:nvPr/>
        </p:nvSpPr>
        <p:spPr>
          <a:xfrm>
            <a:off x="793790" y="349043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347" y="3522345"/>
            <a:ext cx="357188" cy="44648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/>
          <p:nvPr/>
        </p:nvSpPr>
        <p:spPr>
          <a:xfrm>
            <a:off x="1530906" y="3568303"/>
            <a:ext cx="2899410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Tempo Perdido</a:t>
            </a:r>
            <a:endParaRPr b="0" i="0" sz="2300" u="none" cap="none" strike="noStrike"/>
          </a:p>
        </p:txBody>
      </p:sp>
      <p:sp>
        <p:nvSpPr>
          <p:cNvPr id="55" name="Google Shape;55;p12"/>
          <p:cNvSpPr/>
          <p:nvPr/>
        </p:nvSpPr>
        <p:spPr>
          <a:xfrm>
            <a:off x="1530906" y="4076462"/>
            <a:ext cx="289941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Horas desperdiçadas digitando DANFEs, DACTEs e NFS-e.</a:t>
            </a:r>
            <a:endParaRPr b="0" i="0" sz="1750" u="none" cap="none" strike="noStrike"/>
          </a:p>
        </p:txBody>
      </p:sp>
      <p:sp>
        <p:nvSpPr>
          <p:cNvPr id="56" name="Google Shape;56;p12"/>
          <p:cNvSpPr/>
          <p:nvPr/>
        </p:nvSpPr>
        <p:spPr>
          <a:xfrm>
            <a:off x="4713803" y="349043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0361" y="3522345"/>
            <a:ext cx="357188" cy="44648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/>
          <p:nvPr/>
        </p:nvSpPr>
        <p:spPr>
          <a:xfrm>
            <a:off x="5450919" y="3568303"/>
            <a:ext cx="2899410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Erros Custosos</a:t>
            </a:r>
            <a:endParaRPr b="0" i="0" sz="2300" u="none" cap="none" strike="noStrike"/>
          </a:p>
        </p:txBody>
      </p:sp>
      <p:sp>
        <p:nvSpPr>
          <p:cNvPr id="59" name="Google Shape;59;p12"/>
          <p:cNvSpPr/>
          <p:nvPr/>
        </p:nvSpPr>
        <p:spPr>
          <a:xfrm>
            <a:off x="5450919" y="4076462"/>
            <a:ext cx="28994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Números trocados geram retrabalho e multas.</a:t>
            </a:r>
            <a:endParaRPr b="0" i="0" sz="1750" u="none" cap="none" strike="noStrike"/>
          </a:p>
        </p:txBody>
      </p:sp>
      <p:sp>
        <p:nvSpPr>
          <p:cNvPr id="60" name="Google Shape;60;p12"/>
          <p:cNvSpPr/>
          <p:nvPr/>
        </p:nvSpPr>
        <p:spPr>
          <a:xfrm>
            <a:off x="793790" y="561879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0347" y="5650706"/>
            <a:ext cx="357188" cy="44648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/>
          <p:nvPr/>
        </p:nvSpPr>
        <p:spPr>
          <a:xfrm>
            <a:off x="1530906" y="5696664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Complexidade</a:t>
            </a:r>
            <a:endParaRPr b="0" i="0" sz="2300" u="none" cap="none" strike="noStrike"/>
          </a:p>
        </p:txBody>
      </p:sp>
      <p:sp>
        <p:nvSpPr>
          <p:cNvPr id="63" name="Google Shape;63;p12"/>
          <p:cNvSpPr/>
          <p:nvPr/>
        </p:nvSpPr>
        <p:spPr>
          <a:xfrm>
            <a:off x="1530906" y="6204823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Diversos leiautes e informações aumentam desafios.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9" name="Google Shape;6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/>
        </p:nvSpPr>
        <p:spPr>
          <a:xfrm>
            <a:off x="509701" y="854550"/>
            <a:ext cx="81246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450"/>
              <a:buFont typeface="Petrona"/>
              <a:buNone/>
            </a:pPr>
            <a:r>
              <a:rPr b="1" i="0" lang="en-US" sz="44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Um Oceano de Oportunidades</a:t>
            </a:r>
            <a:endParaRPr b="0" i="0" sz="4450" u="none" cap="none" strike="noStrike"/>
          </a:p>
        </p:txBody>
      </p:sp>
      <p:sp>
        <p:nvSpPr>
          <p:cNvPr id="71" name="Google Shape;71;p13"/>
          <p:cNvSpPr/>
          <p:nvPr/>
        </p:nvSpPr>
        <p:spPr>
          <a:xfrm>
            <a:off x="793790" y="2154198"/>
            <a:ext cx="3616643" cy="711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5550"/>
              <a:buFont typeface="Petrona"/>
              <a:buNone/>
            </a:pPr>
            <a:r>
              <a:rPr b="1" i="0" lang="en-US" sz="55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100%</a:t>
            </a:r>
            <a:endParaRPr b="0" i="0" sz="5550" u="none" cap="none" strike="noStrike"/>
          </a:p>
        </p:txBody>
      </p:sp>
      <p:sp>
        <p:nvSpPr>
          <p:cNvPr id="72" name="Google Shape;72;p13"/>
          <p:cNvSpPr/>
          <p:nvPr/>
        </p:nvSpPr>
        <p:spPr>
          <a:xfrm>
            <a:off x="1188006" y="3134439"/>
            <a:ext cx="2828211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Empresas Afetadas</a:t>
            </a:r>
            <a:endParaRPr b="0" i="0" sz="2200" u="none" cap="none" strike="noStrike"/>
          </a:p>
        </p:txBody>
      </p:sp>
      <p:sp>
        <p:nvSpPr>
          <p:cNvPr id="73" name="Google Shape;73;p13"/>
          <p:cNvSpPr/>
          <p:nvPr/>
        </p:nvSpPr>
        <p:spPr>
          <a:xfrm>
            <a:off x="793790" y="3617000"/>
            <a:ext cx="3616643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 MEIs a multinacionais lidam com documentos fiscais.</a:t>
            </a:r>
            <a:endParaRPr b="0" i="0" sz="1650" u="none" cap="none" strike="noStrike"/>
          </a:p>
        </p:txBody>
      </p:sp>
      <p:sp>
        <p:nvSpPr>
          <p:cNvPr id="74" name="Google Shape;74;p13"/>
          <p:cNvSpPr/>
          <p:nvPr/>
        </p:nvSpPr>
        <p:spPr>
          <a:xfrm>
            <a:off x="4733568" y="2154198"/>
            <a:ext cx="3616643" cy="711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5550"/>
              <a:buFont typeface="Petrona"/>
              <a:buNone/>
            </a:pPr>
            <a:r>
              <a:rPr b="1" i="0" lang="en-US" sz="55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Milhões</a:t>
            </a:r>
            <a:endParaRPr b="0" i="0" sz="5550" u="none" cap="none" strike="noStrike"/>
          </a:p>
        </p:txBody>
      </p:sp>
      <p:sp>
        <p:nvSpPr>
          <p:cNvPr id="75" name="Google Shape;75;p13"/>
          <p:cNvSpPr/>
          <p:nvPr/>
        </p:nvSpPr>
        <p:spPr>
          <a:xfrm>
            <a:off x="5127784" y="3134439"/>
            <a:ext cx="2828211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Documentos Diários</a:t>
            </a:r>
            <a:endParaRPr b="0" i="0" sz="2200" u="none" cap="none" strike="noStrike"/>
          </a:p>
        </p:txBody>
      </p:sp>
      <p:sp>
        <p:nvSpPr>
          <p:cNvPr id="76" name="Google Shape;76;p13"/>
          <p:cNvSpPr/>
          <p:nvPr/>
        </p:nvSpPr>
        <p:spPr>
          <a:xfrm>
            <a:off x="4733568" y="3617000"/>
            <a:ext cx="3616643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NF-e, NFS-e, CT-e processados no Brasil.</a:t>
            </a:r>
            <a:endParaRPr b="0" i="0" sz="1650" u="none" cap="none" strike="noStrike"/>
          </a:p>
        </p:txBody>
      </p:sp>
      <p:sp>
        <p:nvSpPr>
          <p:cNvPr id="77" name="Google Shape;77;p13"/>
          <p:cNvSpPr/>
          <p:nvPr/>
        </p:nvSpPr>
        <p:spPr>
          <a:xfrm>
            <a:off x="2763679" y="5060633"/>
            <a:ext cx="3616643" cy="711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5550"/>
              <a:buFont typeface="Petrona"/>
              <a:buNone/>
            </a:pPr>
            <a:r>
              <a:rPr b="1" i="0" lang="en-US" sz="55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Raras</a:t>
            </a:r>
            <a:endParaRPr b="0" i="0" sz="5550" u="none" cap="none" strike="noStrike"/>
          </a:p>
        </p:txBody>
      </p:sp>
      <p:sp>
        <p:nvSpPr>
          <p:cNvPr id="78" name="Google Shape;78;p13"/>
          <p:cNvSpPr/>
          <p:nvPr/>
        </p:nvSpPr>
        <p:spPr>
          <a:xfrm>
            <a:off x="3157895" y="6040874"/>
            <a:ext cx="2828211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Soluções Inteligentes</a:t>
            </a:r>
            <a:endParaRPr b="0" i="0" sz="2200" u="none" cap="none" strike="noStrike"/>
          </a:p>
        </p:txBody>
      </p:sp>
      <p:sp>
        <p:nvSpPr>
          <p:cNvPr id="79" name="Google Shape;79;p13"/>
          <p:cNvSpPr/>
          <p:nvPr/>
        </p:nvSpPr>
        <p:spPr>
          <a:xfrm>
            <a:off x="2763679" y="6523434"/>
            <a:ext cx="3616643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Poucas ferramentas entendem imagens de documentos.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5" name="Google Shape;8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/>
          <p:nvPr/>
        </p:nvSpPr>
        <p:spPr>
          <a:xfrm>
            <a:off x="793790" y="1531263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A Solução Inteligente</a:t>
            </a:r>
            <a:endParaRPr b="0" i="0" sz="4650" u="none" cap="none" strike="noStrike"/>
          </a:p>
        </p:txBody>
      </p:sp>
      <p:pic>
        <p:nvPicPr>
          <p:cNvPr descr="preencoded.png" id="87" name="Google Shape;8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615684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/>
          <p:nvPr/>
        </p:nvSpPr>
        <p:spPr>
          <a:xfrm>
            <a:off x="2268022" y="2842498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Captura Inteligente</a:t>
            </a:r>
            <a:endParaRPr b="0" i="0" sz="2300" u="none" cap="none" strike="noStrike"/>
          </a:p>
        </p:txBody>
      </p:sp>
      <p:sp>
        <p:nvSpPr>
          <p:cNvPr id="89" name="Google Shape;89;p14"/>
          <p:cNvSpPr/>
          <p:nvPr/>
        </p:nvSpPr>
        <p:spPr>
          <a:xfrm>
            <a:off x="2268022" y="3350657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Envie imagens de documentos fiscais.</a:t>
            </a:r>
            <a:endParaRPr b="0" i="0" sz="1750" u="none" cap="none" strike="noStrike"/>
          </a:p>
        </p:txBody>
      </p:sp>
      <p:pic>
        <p:nvPicPr>
          <p:cNvPr descr="preencoded.png" id="90" name="Google Shape;9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3976568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2268027" y="4203375"/>
            <a:ext cx="5684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Validação Anti-Alucinação</a:t>
            </a:r>
            <a:endParaRPr b="0" i="0" sz="2300" u="none" cap="none" strike="noStrike"/>
          </a:p>
        </p:txBody>
      </p:sp>
      <p:sp>
        <p:nvSpPr>
          <p:cNvPr id="92" name="Google Shape;92;p14"/>
          <p:cNvSpPr/>
          <p:nvPr/>
        </p:nvSpPr>
        <p:spPr>
          <a:xfrm>
            <a:off x="2268022" y="4711541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Múltiplas camadas de verificação.</a:t>
            </a:r>
            <a:endParaRPr b="0" i="0" sz="1750" u="none" cap="none" strike="noStrike"/>
          </a:p>
        </p:txBody>
      </p:sp>
      <p:pic>
        <p:nvPicPr>
          <p:cNvPr descr="preencoded.png" id="93" name="Google Shape;9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5337453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2268022" y="5564267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Dados Prontos</a:t>
            </a:r>
            <a:endParaRPr b="0" i="0" sz="2300" u="none" cap="none" strike="noStrike"/>
          </a:p>
        </p:txBody>
      </p:sp>
      <p:sp>
        <p:nvSpPr>
          <p:cNvPr id="95" name="Google Shape;95;p14"/>
          <p:cNvSpPr/>
          <p:nvPr/>
        </p:nvSpPr>
        <p:spPr>
          <a:xfrm>
            <a:off x="2268022" y="6072426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Informações validadas para seu ERP ou BI.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793790" y="729853"/>
            <a:ext cx="5656421" cy="706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450"/>
              <a:buFont typeface="Petrona"/>
              <a:buNone/>
            </a:pPr>
            <a:r>
              <a:rPr b="1" i="0" lang="en-US" sz="44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Mais que um OCR</a:t>
            </a:r>
            <a:endParaRPr b="0" i="0" sz="445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793790" y="1759982"/>
            <a:ext cx="7556421" cy="1273373"/>
          </a:xfrm>
          <a:prstGeom prst="roundRect">
            <a:avLst>
              <a:gd fmla="val 7107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1016804" y="1982975"/>
            <a:ext cx="60426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Entendimento Visual Superior</a:t>
            </a:r>
            <a:endParaRPr b="0" i="0" sz="2200" u="none" cap="none" strike="noStrike"/>
          </a:p>
        </p:txBody>
      </p:sp>
      <p:sp>
        <p:nvSpPr>
          <p:cNvPr id="105" name="Google Shape;105;p15"/>
          <p:cNvSpPr/>
          <p:nvPr/>
        </p:nvSpPr>
        <p:spPr>
          <a:xfrm>
            <a:off x="1016794" y="2465546"/>
            <a:ext cx="7110412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MLLMs compreendem leiaute e contexto visual.</a:t>
            </a:r>
            <a:endParaRPr b="0" i="0" sz="1650" u="none" cap="none" strike="noStrike"/>
          </a:p>
        </p:txBody>
      </p:sp>
      <p:sp>
        <p:nvSpPr>
          <p:cNvPr id="106" name="Google Shape;106;p15"/>
          <p:cNvSpPr/>
          <p:nvPr/>
        </p:nvSpPr>
        <p:spPr>
          <a:xfrm>
            <a:off x="793790" y="3248739"/>
            <a:ext cx="7556421" cy="1273373"/>
          </a:xfrm>
          <a:prstGeom prst="roundRect">
            <a:avLst>
              <a:gd fmla="val 7107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1016806" y="3471750"/>
            <a:ext cx="60426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Combate às Alucinações</a:t>
            </a:r>
            <a:endParaRPr b="0" i="0" sz="2200" u="none" cap="none" strike="noStrike"/>
          </a:p>
        </p:txBody>
      </p:sp>
      <p:sp>
        <p:nvSpPr>
          <p:cNvPr id="108" name="Google Shape;108;p15"/>
          <p:cNvSpPr/>
          <p:nvPr/>
        </p:nvSpPr>
        <p:spPr>
          <a:xfrm>
            <a:off x="1016794" y="3954304"/>
            <a:ext cx="7110412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Validação multicamadas contra informações inventadas.</a:t>
            </a:r>
            <a:endParaRPr b="0" i="0" sz="1650" u="none" cap="none" strike="noStrike"/>
          </a:p>
        </p:txBody>
      </p:sp>
      <p:sp>
        <p:nvSpPr>
          <p:cNvPr id="109" name="Google Shape;109;p15"/>
          <p:cNvSpPr/>
          <p:nvPr/>
        </p:nvSpPr>
        <p:spPr>
          <a:xfrm>
            <a:off x="793790" y="4737497"/>
            <a:ext cx="7556421" cy="1273373"/>
          </a:xfrm>
          <a:prstGeom prst="roundRect">
            <a:avLst>
              <a:gd fmla="val 7107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1016804" y="4960500"/>
            <a:ext cx="62439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Agilidade e Redução de Custos</a:t>
            </a:r>
            <a:endParaRPr b="0" i="0" sz="2200" u="none" cap="none" strike="noStrike"/>
          </a:p>
        </p:txBody>
      </p:sp>
      <p:sp>
        <p:nvSpPr>
          <p:cNvPr id="111" name="Google Shape;111;p15"/>
          <p:cNvSpPr/>
          <p:nvPr/>
        </p:nvSpPr>
        <p:spPr>
          <a:xfrm>
            <a:off x="1016794" y="5443061"/>
            <a:ext cx="7110412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Automatização elimina tarefas manuais e retrabalho.</a:t>
            </a:r>
            <a:endParaRPr b="0" i="0" sz="1650" u="none" cap="none" strike="noStrike"/>
          </a:p>
        </p:txBody>
      </p:sp>
      <p:sp>
        <p:nvSpPr>
          <p:cNvPr id="112" name="Google Shape;112;p15"/>
          <p:cNvSpPr/>
          <p:nvPr/>
        </p:nvSpPr>
        <p:spPr>
          <a:xfrm>
            <a:off x="793790" y="6226254"/>
            <a:ext cx="7556421" cy="1273373"/>
          </a:xfrm>
          <a:prstGeom prst="roundRect">
            <a:avLst>
              <a:gd fmla="val 7107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1016794" y="6449258"/>
            <a:ext cx="2828211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Foco no Brasil</a:t>
            </a:r>
            <a:endParaRPr b="0" i="0" sz="2200" u="none" cap="none" strike="noStrike"/>
          </a:p>
        </p:txBody>
      </p:sp>
      <p:sp>
        <p:nvSpPr>
          <p:cNvPr id="114" name="Google Shape;114;p15"/>
          <p:cNvSpPr/>
          <p:nvPr/>
        </p:nvSpPr>
        <p:spPr>
          <a:xfrm>
            <a:off x="1016794" y="6931819"/>
            <a:ext cx="7110412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Construído para documentos fiscais brasileiros.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0" name="Google Shape;1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6280190" y="994291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O Futuro é Inteligente</a:t>
            </a:r>
            <a:endParaRPr b="0" i="0" sz="465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6535341" y="2078712"/>
            <a:ext cx="30480" cy="5156597"/>
          </a:xfrm>
          <a:prstGeom prst="roundRect">
            <a:avLst>
              <a:gd fmla="val 312558" name="adj"/>
            </a:avLst>
          </a:prstGeom>
          <a:solidFill>
            <a:srgbClr val="4836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6760012" y="2318623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4836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6280190" y="207871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6356747" y="2110621"/>
            <a:ext cx="357188" cy="446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2800" u="none" cap="none" strike="noStrike"/>
          </a:p>
        </p:txBody>
      </p:sp>
      <p:sp>
        <p:nvSpPr>
          <p:cNvPr id="126" name="Google Shape;126;p16"/>
          <p:cNvSpPr/>
          <p:nvPr/>
        </p:nvSpPr>
        <p:spPr>
          <a:xfrm>
            <a:off x="7669411" y="2156579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Protótipo Inicial</a:t>
            </a:r>
            <a:endParaRPr b="0" i="0" sz="2300" u="none" cap="none" strike="noStrike"/>
          </a:p>
        </p:txBody>
      </p:sp>
      <p:sp>
        <p:nvSpPr>
          <p:cNvPr id="127" name="Google Shape;127;p16"/>
          <p:cNvSpPr/>
          <p:nvPr/>
        </p:nvSpPr>
        <p:spPr>
          <a:xfrm>
            <a:off x="7669411" y="2664738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Validação da captura e verificação.</a:t>
            </a:r>
            <a:endParaRPr b="0" i="0" sz="1750" u="none" cap="none" strike="noStrike"/>
          </a:p>
        </p:txBody>
      </p:sp>
      <p:sp>
        <p:nvSpPr>
          <p:cNvPr id="128" name="Google Shape;128;p16"/>
          <p:cNvSpPr/>
          <p:nvPr/>
        </p:nvSpPr>
        <p:spPr>
          <a:xfrm>
            <a:off x="6760012" y="3721179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4836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6356747" y="3513177"/>
            <a:ext cx="357188" cy="446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2800" u="none" cap="none" strike="noStrike"/>
          </a:p>
        </p:txBody>
      </p:sp>
      <p:sp>
        <p:nvSpPr>
          <p:cNvPr id="131" name="Google Shape;131;p16"/>
          <p:cNvSpPr/>
          <p:nvPr/>
        </p:nvSpPr>
        <p:spPr>
          <a:xfrm>
            <a:off x="7669411" y="3559135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Expansão</a:t>
            </a:r>
            <a:endParaRPr b="0" i="0" sz="2300" u="none" cap="none" strike="noStrike"/>
          </a:p>
        </p:txBody>
      </p:sp>
      <p:sp>
        <p:nvSpPr>
          <p:cNvPr id="132" name="Google Shape;132;p16"/>
          <p:cNvSpPr/>
          <p:nvPr/>
        </p:nvSpPr>
        <p:spPr>
          <a:xfrm>
            <a:off x="7669411" y="4067294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Mais tipos de documentos fiscais.</a:t>
            </a:r>
            <a:endParaRPr b="0" i="0" sz="1750" u="none" cap="none" strike="noStrike"/>
          </a:p>
        </p:txBody>
      </p:sp>
      <p:sp>
        <p:nvSpPr>
          <p:cNvPr id="133" name="Google Shape;133;p16"/>
          <p:cNvSpPr/>
          <p:nvPr/>
        </p:nvSpPr>
        <p:spPr>
          <a:xfrm>
            <a:off x="6760012" y="5123736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4836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6280190" y="4883825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6356747" y="4915733"/>
            <a:ext cx="357188" cy="446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2800" u="none" cap="none" strike="noStrike"/>
          </a:p>
        </p:txBody>
      </p:sp>
      <p:sp>
        <p:nvSpPr>
          <p:cNvPr id="136" name="Google Shape;136;p16"/>
          <p:cNvSpPr/>
          <p:nvPr/>
        </p:nvSpPr>
        <p:spPr>
          <a:xfrm>
            <a:off x="7669411" y="4961692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Integrações</a:t>
            </a:r>
            <a:endParaRPr b="0" i="0" sz="2300" u="none" cap="none" strike="noStrike"/>
          </a:p>
        </p:txBody>
      </p:sp>
      <p:sp>
        <p:nvSpPr>
          <p:cNvPr id="137" name="Google Shape;137;p16"/>
          <p:cNvSpPr/>
          <p:nvPr/>
        </p:nvSpPr>
        <p:spPr>
          <a:xfrm>
            <a:off x="7669411" y="5469850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Conexões com ERPs e sistemas existentes.</a:t>
            </a:r>
            <a:endParaRPr b="0" i="0" sz="1750" u="none" cap="none" strike="noStrike"/>
          </a:p>
        </p:txBody>
      </p:sp>
      <p:sp>
        <p:nvSpPr>
          <p:cNvPr id="138" name="Google Shape;138;p16"/>
          <p:cNvSpPr/>
          <p:nvPr/>
        </p:nvSpPr>
        <p:spPr>
          <a:xfrm>
            <a:off x="6760012" y="6526292"/>
            <a:ext cx="680442" cy="30480"/>
          </a:xfrm>
          <a:prstGeom prst="roundRect">
            <a:avLst>
              <a:gd fmla="val 312558" name="adj"/>
            </a:avLst>
          </a:prstGeom>
          <a:solidFill>
            <a:srgbClr val="4836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6280190" y="6286381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6356747" y="6318290"/>
            <a:ext cx="357188" cy="446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  <a:endParaRPr b="0" i="0" sz="2800" u="none" cap="none" strike="noStrike"/>
          </a:p>
        </p:txBody>
      </p:sp>
      <p:sp>
        <p:nvSpPr>
          <p:cNvPr id="141" name="Google Shape;141;p16"/>
          <p:cNvSpPr/>
          <p:nvPr/>
        </p:nvSpPr>
        <p:spPr>
          <a:xfrm>
            <a:off x="7669411" y="6364248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Análises Preditivas</a:t>
            </a:r>
            <a:endParaRPr b="0" i="0" sz="2300" u="none" cap="none" strike="noStrike"/>
          </a:p>
        </p:txBody>
      </p:sp>
      <p:sp>
        <p:nvSpPr>
          <p:cNvPr id="142" name="Google Shape;142;p16"/>
          <p:cNvSpPr/>
          <p:nvPr/>
        </p:nvSpPr>
        <p:spPr>
          <a:xfrm>
            <a:off x="7669411" y="6872407"/>
            <a:ext cx="616719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Insights a partir de dados fiscais.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/>
          <p:nvPr/>
        </p:nvSpPr>
        <p:spPr>
          <a:xfrm>
            <a:off x="793790" y="1472089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Nossa Tecnologia</a:t>
            </a:r>
            <a:endParaRPr b="0" i="0" sz="4650" u="none" cap="none" strike="noStrike"/>
          </a:p>
        </p:txBody>
      </p:sp>
      <p:pic>
        <p:nvPicPr>
          <p:cNvPr descr="preencoded.png" id="149" name="Google Shape;14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8348" y="2669977"/>
            <a:ext cx="2152055" cy="13246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0" name="Google Shape;15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4892" y="3297674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/>
          <p:nvPr/>
        </p:nvSpPr>
        <p:spPr>
          <a:xfrm>
            <a:off x="5130392" y="2624616"/>
            <a:ext cx="29769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MLLMs de Ponta</a:t>
            </a:r>
            <a:endParaRPr b="0" i="0" sz="2300" u="none" cap="none" strike="noStrike"/>
          </a:p>
        </p:txBody>
      </p:sp>
      <p:sp>
        <p:nvSpPr>
          <p:cNvPr id="152" name="Google Shape;152;p17"/>
          <p:cNvSpPr/>
          <p:nvPr/>
        </p:nvSpPr>
        <p:spPr>
          <a:xfrm>
            <a:off x="5256552" y="3176350"/>
            <a:ext cx="4634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Tecnologia do ChatGPT com visão</a:t>
            </a:r>
            <a:endParaRPr b="0" i="0" sz="1750" u="none" cap="none" strike="noStrike"/>
          </a:p>
        </p:txBody>
      </p:sp>
      <p:sp>
        <p:nvSpPr>
          <p:cNvPr id="153" name="Google Shape;153;p17"/>
          <p:cNvSpPr/>
          <p:nvPr/>
        </p:nvSpPr>
        <p:spPr>
          <a:xfrm>
            <a:off x="5187077" y="4007763"/>
            <a:ext cx="8592860" cy="15240"/>
          </a:xfrm>
          <a:prstGeom prst="roundRect">
            <a:avLst>
              <a:gd fmla="val 625116" name="adj"/>
            </a:avLst>
          </a:prstGeom>
          <a:solidFill>
            <a:srgbClr val="4836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4" name="Google Shape;15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2381" y="4051340"/>
            <a:ext cx="4304109" cy="13246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5" name="Google Shape;15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94892" y="4514374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/>
          <p:nvPr/>
        </p:nvSpPr>
        <p:spPr>
          <a:xfrm>
            <a:off x="6433300" y="4278150"/>
            <a:ext cx="46905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Sistema de Verificação</a:t>
            </a:r>
            <a:endParaRPr b="0" i="0" sz="2300" u="none" cap="none" strike="noStrike"/>
          </a:p>
        </p:txBody>
      </p:sp>
      <p:sp>
        <p:nvSpPr>
          <p:cNvPr id="157" name="Google Shape;157;p17"/>
          <p:cNvSpPr/>
          <p:nvPr/>
        </p:nvSpPr>
        <p:spPr>
          <a:xfrm>
            <a:off x="6433297" y="4786325"/>
            <a:ext cx="5219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Combate eficaz a alucinações</a:t>
            </a:r>
            <a:endParaRPr b="0" i="0" sz="1750" u="none" cap="none" strike="noStrike"/>
          </a:p>
        </p:txBody>
      </p:sp>
      <p:sp>
        <p:nvSpPr>
          <p:cNvPr id="158" name="Google Shape;158;p17"/>
          <p:cNvSpPr/>
          <p:nvPr/>
        </p:nvSpPr>
        <p:spPr>
          <a:xfrm>
            <a:off x="6263164" y="5389126"/>
            <a:ext cx="7516773" cy="15240"/>
          </a:xfrm>
          <a:prstGeom prst="roundRect">
            <a:avLst>
              <a:gd fmla="val 625116" name="adj"/>
            </a:avLst>
          </a:prstGeom>
          <a:solidFill>
            <a:srgbClr val="4836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9" name="Google Shape;159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6294" y="5432703"/>
            <a:ext cx="6456164" cy="13246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0" name="Google Shape;160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94773" y="5895737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/>
          <p:nvPr/>
        </p:nvSpPr>
        <p:spPr>
          <a:xfrm>
            <a:off x="7509275" y="5659525"/>
            <a:ext cx="3552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Especialização Brasileira</a:t>
            </a:r>
            <a:endParaRPr b="0" i="0" sz="2300" u="none" cap="none" strike="noStrike"/>
          </a:p>
        </p:txBody>
      </p:sp>
      <p:sp>
        <p:nvSpPr>
          <p:cNvPr id="162" name="Google Shape;162;p17"/>
          <p:cNvSpPr/>
          <p:nvPr/>
        </p:nvSpPr>
        <p:spPr>
          <a:xfrm>
            <a:off x="7509276" y="6167675"/>
            <a:ext cx="4304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Foco na realidade fiscal do Brasil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/>
          <p:nvPr/>
        </p:nvSpPr>
        <p:spPr>
          <a:xfrm>
            <a:off x="793790" y="1689854"/>
            <a:ext cx="5974556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Diga Adeus à Digitação</a:t>
            </a:r>
            <a:endParaRPr b="0" i="0" sz="4650" u="none" cap="none" strike="noStrike"/>
          </a:p>
        </p:txBody>
      </p:sp>
      <p:sp>
        <p:nvSpPr>
          <p:cNvPr id="169" name="Google Shape;169;p18"/>
          <p:cNvSpPr/>
          <p:nvPr/>
        </p:nvSpPr>
        <p:spPr>
          <a:xfrm>
            <a:off x="2058591" y="4096703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Parceria</a:t>
            </a:r>
            <a:endParaRPr b="0" i="0" sz="2300" u="none" cap="none" strike="noStrike"/>
          </a:p>
        </p:txBody>
      </p:sp>
      <p:sp>
        <p:nvSpPr>
          <p:cNvPr id="170" name="Google Shape;170;p18"/>
          <p:cNvSpPr/>
          <p:nvPr/>
        </p:nvSpPr>
        <p:spPr>
          <a:xfrm>
            <a:off x="793790" y="4604861"/>
            <a:ext cx="424184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Junte-se à revolução do processamento fiscal.</a:t>
            </a:r>
            <a:endParaRPr b="0" i="0" sz="1750" u="none" cap="none" strike="noStrike"/>
          </a:p>
        </p:txBody>
      </p:sp>
      <p:pic>
        <p:nvPicPr>
          <p:cNvPr descr="preencoded.png" id="171" name="Google Shape;17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9258" y="2887742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/>
          <p:nvPr/>
        </p:nvSpPr>
        <p:spPr>
          <a:xfrm>
            <a:off x="5274231" y="4430197"/>
            <a:ext cx="566976" cy="566976"/>
          </a:xfrm>
          <a:prstGeom prst="roundRect">
            <a:avLst>
              <a:gd fmla="val 1611154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3" name="Google Shape;17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0083" y="4554141"/>
            <a:ext cx="255151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/>
          <p:nvPr/>
        </p:nvSpPr>
        <p:spPr>
          <a:xfrm>
            <a:off x="9481304" y="3280053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Inovação</a:t>
            </a:r>
            <a:endParaRPr b="0" i="0" sz="2300" u="none" cap="none" strike="noStrike"/>
          </a:p>
        </p:txBody>
      </p:sp>
      <p:sp>
        <p:nvSpPr>
          <p:cNvPr id="175" name="Google Shape;175;p18"/>
          <p:cNvSpPr/>
          <p:nvPr/>
        </p:nvSpPr>
        <p:spPr>
          <a:xfrm>
            <a:off x="9481304" y="3788212"/>
            <a:ext cx="435530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Transformando documentos em decisões.</a:t>
            </a:r>
            <a:endParaRPr b="0" i="0" sz="1750" u="none" cap="none" strike="noStrike"/>
          </a:p>
        </p:txBody>
      </p:sp>
      <p:pic>
        <p:nvPicPr>
          <p:cNvPr descr="preencoded.png" id="176" name="Google Shape;17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9258" y="2887742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/>
          <p:nvPr/>
        </p:nvSpPr>
        <p:spPr>
          <a:xfrm>
            <a:off x="7910393" y="2908102"/>
            <a:ext cx="566976" cy="566976"/>
          </a:xfrm>
          <a:prstGeom prst="roundRect">
            <a:avLst>
              <a:gd fmla="val 1611154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8" name="Google Shape;17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6246" y="3032046"/>
            <a:ext cx="255151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/>
          <p:nvPr/>
        </p:nvSpPr>
        <p:spPr>
          <a:xfrm>
            <a:off x="9481304" y="5276136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Contato</a:t>
            </a:r>
            <a:endParaRPr b="0" i="0" sz="2300" u="none" cap="none" strike="noStrike"/>
          </a:p>
        </p:txBody>
      </p:sp>
      <p:sp>
        <p:nvSpPr>
          <p:cNvPr id="180" name="Google Shape;180;p18"/>
          <p:cNvSpPr/>
          <p:nvPr/>
        </p:nvSpPr>
        <p:spPr>
          <a:xfrm>
            <a:off x="9481304" y="5784294"/>
            <a:ext cx="435530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Tire suas dúvidas e saiba mais.</a:t>
            </a:r>
            <a:endParaRPr b="0" i="0" sz="1750" u="none" cap="none" strike="noStrike"/>
          </a:p>
        </p:txBody>
      </p:sp>
      <p:pic>
        <p:nvPicPr>
          <p:cNvPr descr="preencoded.png" id="181" name="Google Shape;18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89258" y="2887742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8"/>
          <p:cNvSpPr/>
          <p:nvPr/>
        </p:nvSpPr>
        <p:spPr>
          <a:xfrm>
            <a:off x="7910393" y="5952172"/>
            <a:ext cx="566976" cy="566976"/>
          </a:xfrm>
          <a:prstGeom prst="roundRect">
            <a:avLst>
              <a:gd fmla="val 1611154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3" name="Google Shape;183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66246" y="6076117"/>
            <a:ext cx="255151" cy="318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